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6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5848C-96E0-B04B-BA1D-399F0D12AC17}" type="datetimeFigureOut">
              <a:rPr lang="en-US" smtClean="0"/>
              <a:t>29/10/15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29ADA-8B90-5040-AD0A-F65838F7B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72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523BA7-08D0-074F-810D-AABD19579804}" type="slidenum">
              <a:rPr lang="en-US" sz="1200">
                <a:solidFill>
                  <a:srgbClr val="000000"/>
                </a:solidFill>
              </a:rPr>
              <a:pPr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29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HT = </a:t>
            </a:r>
            <a:r>
              <a:rPr lang="en-US" sz="2400" dirty="0" err="1" smtClean="0">
                <a:ea typeface="ＭＳ Ｐゴシック" charset="0"/>
                <a:cs typeface="ＭＳ Ｐゴシック" charset="0"/>
              </a:rPr>
              <a:t>Hauptaussage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des </a:t>
            </a:r>
            <a:r>
              <a:rPr lang="en-US" sz="2400" dirty="0" err="1" smtClean="0">
                <a:ea typeface="ＭＳ Ｐゴシック" charset="0"/>
                <a:cs typeface="ＭＳ Ｐゴシック" charset="0"/>
              </a:rPr>
              <a:t>Textes</a:t>
            </a:r>
            <a:endParaRPr lang="en-US" sz="2400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HP = </a:t>
            </a:r>
            <a:r>
              <a:rPr lang="en-US" sz="2400" dirty="0" err="1" smtClean="0">
                <a:ea typeface="ＭＳ Ｐゴシック" charset="0"/>
                <a:cs typeface="ＭＳ Ｐゴシック" charset="0"/>
              </a:rPr>
              <a:t>Hauptaussage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des </a:t>
            </a:r>
            <a:r>
              <a:rPr lang="en-US" sz="2400" dirty="0" err="1" smtClean="0">
                <a:ea typeface="ＭＳ Ｐゴシック" charset="0"/>
                <a:cs typeface="ＭＳ Ｐゴシック" charset="0"/>
              </a:rPr>
              <a:t>Prediges</a:t>
            </a:r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564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E552AA-9734-3646-8903-F174E2ECF177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80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828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53F445-514F-904D-A079-E3F838358A12}" type="slidenum">
              <a:rPr lang="en-US" sz="1200">
                <a:solidFill>
                  <a:srgbClr val="000000"/>
                </a:solidFill>
                <a:latin typeface="Times New Roman" charset="0"/>
              </a:rPr>
              <a:pPr eaLnBrk="1" hangingPunct="1"/>
              <a:t>3</a:t>
            </a:fld>
            <a:endParaRPr lang="en-US" sz="12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300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178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2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8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0813" y="614363"/>
            <a:ext cx="1943100" cy="5481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513" y="614363"/>
            <a:ext cx="5676900" cy="5481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05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164BD-FBC9-954F-9CE6-F84F449A03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697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E11B3-8A7E-E543-8742-DE59669FE5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226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E0103-8AF2-D748-84F4-AA000A61FB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758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F6E76-5FA3-9C4F-9EEB-FC2598046C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415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D7827-2C49-4B40-B099-AE731D6195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363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2F67B-7CD6-5B43-87CB-8AABD87178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179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E1E11-E21B-6044-8289-9DC66151C2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42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4EB2F-FF20-4749-BE65-44ECB27798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2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95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92A64-B6FD-D845-8051-05A256276E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218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2D27A-6542-EA41-8CA4-47785FBD0F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659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8902D-EEB6-3949-8D10-C607D76DF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76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64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5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5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0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5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037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933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592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6350" y="6350"/>
            <a:ext cx="9118600" cy="6832600"/>
            <a:chOff x="4" y="4"/>
            <a:chExt cx="5744" cy="4304"/>
          </a:xfrm>
        </p:grpSpPr>
        <p:sp>
          <p:nvSpPr>
            <p:cNvPr id="75781" name="Rectangle 3"/>
            <p:cNvSpPr>
              <a:spLocks noChangeArrowheads="1"/>
            </p:cNvSpPr>
            <p:nvPr/>
          </p:nvSpPr>
          <p:spPr bwMode="auto">
            <a:xfrm>
              <a:off x="4" y="4"/>
              <a:ext cx="5744" cy="430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75782" name="Group 4"/>
            <p:cNvGrpSpPr>
              <a:grpSpLocks/>
            </p:cNvGrpSpPr>
            <p:nvPr/>
          </p:nvGrpSpPr>
          <p:grpSpPr bwMode="auto">
            <a:xfrm>
              <a:off x="288" y="225"/>
              <a:ext cx="5185" cy="3895"/>
              <a:chOff x="288" y="225"/>
              <a:chExt cx="5185" cy="3895"/>
            </a:xfrm>
          </p:grpSpPr>
          <p:sp>
            <p:nvSpPr>
              <p:cNvPr id="75783" name="Freeform 5"/>
              <p:cNvSpPr>
                <a:spLocks/>
              </p:cNvSpPr>
              <p:nvPr/>
            </p:nvSpPr>
            <p:spPr bwMode="auto">
              <a:xfrm>
                <a:off x="288" y="228"/>
                <a:ext cx="5185" cy="103"/>
              </a:xfrm>
              <a:custGeom>
                <a:avLst/>
                <a:gdLst>
                  <a:gd name="T0" fmla="*/ 0 w 5185"/>
                  <a:gd name="T1" fmla="*/ 0 h 103"/>
                  <a:gd name="T2" fmla="*/ 5184 w 5185"/>
                  <a:gd name="T3" fmla="*/ 3 h 103"/>
                  <a:gd name="T4" fmla="*/ 5093 w 5185"/>
                  <a:gd name="T5" fmla="*/ 102 h 103"/>
                  <a:gd name="T6" fmla="*/ 88 w 5185"/>
                  <a:gd name="T7" fmla="*/ 102 h 103"/>
                  <a:gd name="T8" fmla="*/ 0 w 5185"/>
                  <a:gd name="T9" fmla="*/ 0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185" h="103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grpSp>
            <p:nvGrpSpPr>
              <p:cNvPr id="75784" name="Group 6"/>
              <p:cNvGrpSpPr>
                <a:grpSpLocks/>
              </p:cNvGrpSpPr>
              <p:nvPr/>
            </p:nvGrpSpPr>
            <p:grpSpPr bwMode="auto">
              <a:xfrm>
                <a:off x="288" y="231"/>
                <a:ext cx="86" cy="3889"/>
                <a:chOff x="288" y="231"/>
                <a:chExt cx="86" cy="3889"/>
              </a:xfrm>
            </p:grpSpPr>
            <p:sp>
              <p:nvSpPr>
                <p:cNvPr id="75790" name="Freeform 7"/>
                <p:cNvSpPr>
                  <a:spLocks/>
                </p:cNvSpPr>
                <p:nvPr/>
              </p:nvSpPr>
              <p:spPr bwMode="auto">
                <a:xfrm>
                  <a:off x="288" y="231"/>
                  <a:ext cx="86" cy="913"/>
                </a:xfrm>
                <a:custGeom>
                  <a:avLst/>
                  <a:gdLst>
                    <a:gd name="T0" fmla="*/ 0 w 86"/>
                    <a:gd name="T1" fmla="*/ 0 h 913"/>
                    <a:gd name="T2" fmla="*/ 85 w 86"/>
                    <a:gd name="T3" fmla="*/ 96 h 913"/>
                    <a:gd name="T4" fmla="*/ 85 w 86"/>
                    <a:gd name="T5" fmla="*/ 816 h 913"/>
                    <a:gd name="T6" fmla="*/ 0 w 86"/>
                    <a:gd name="T7" fmla="*/ 912 h 913"/>
                    <a:gd name="T8" fmla="*/ 0 w 86"/>
                    <a:gd name="T9" fmla="*/ 0 h 9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6" h="913">
                      <a:moveTo>
                        <a:pt x="0" y="0"/>
                      </a:moveTo>
                      <a:lnTo>
                        <a:pt x="85" y="96"/>
                      </a:lnTo>
                      <a:lnTo>
                        <a:pt x="85" y="816"/>
                      </a:lnTo>
                      <a:lnTo>
                        <a:pt x="0" y="9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75791" name="Freeform 8"/>
                <p:cNvSpPr>
                  <a:spLocks/>
                </p:cNvSpPr>
                <p:nvPr/>
              </p:nvSpPr>
              <p:spPr bwMode="auto">
                <a:xfrm>
                  <a:off x="288" y="846"/>
                  <a:ext cx="79" cy="3274"/>
                </a:xfrm>
                <a:custGeom>
                  <a:avLst/>
                  <a:gdLst>
                    <a:gd name="T0" fmla="*/ 0 w 79"/>
                    <a:gd name="T1" fmla="*/ 0 h 3274"/>
                    <a:gd name="T2" fmla="*/ 78 w 79"/>
                    <a:gd name="T3" fmla="*/ 107 h 3274"/>
                    <a:gd name="T4" fmla="*/ 78 w 79"/>
                    <a:gd name="T5" fmla="*/ 3166 h 3274"/>
                    <a:gd name="T6" fmla="*/ 0 w 79"/>
                    <a:gd name="T7" fmla="*/ 3273 h 3274"/>
                    <a:gd name="T8" fmla="*/ 0 w 79"/>
                    <a:gd name="T9" fmla="*/ 0 h 32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9" h="3274">
                      <a:moveTo>
                        <a:pt x="0" y="0"/>
                      </a:moveTo>
                      <a:lnTo>
                        <a:pt x="78" y="107"/>
                      </a:lnTo>
                      <a:lnTo>
                        <a:pt x="78" y="3166"/>
                      </a:lnTo>
                      <a:lnTo>
                        <a:pt x="0" y="327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grpSp>
            <p:nvGrpSpPr>
              <p:cNvPr id="75785" name="Group 9"/>
              <p:cNvGrpSpPr>
                <a:grpSpLocks/>
              </p:cNvGrpSpPr>
              <p:nvPr/>
            </p:nvGrpSpPr>
            <p:grpSpPr bwMode="auto">
              <a:xfrm>
                <a:off x="5386" y="225"/>
                <a:ext cx="87" cy="3886"/>
                <a:chOff x="5386" y="225"/>
                <a:chExt cx="87" cy="3886"/>
              </a:xfrm>
            </p:grpSpPr>
            <p:sp>
              <p:nvSpPr>
                <p:cNvPr id="75788" name="Freeform 10"/>
                <p:cNvSpPr>
                  <a:spLocks/>
                </p:cNvSpPr>
                <p:nvPr/>
              </p:nvSpPr>
              <p:spPr bwMode="auto">
                <a:xfrm>
                  <a:off x="5386" y="225"/>
                  <a:ext cx="87" cy="910"/>
                </a:xfrm>
                <a:custGeom>
                  <a:avLst/>
                  <a:gdLst>
                    <a:gd name="T0" fmla="*/ 86 w 87"/>
                    <a:gd name="T1" fmla="*/ 0 h 910"/>
                    <a:gd name="T2" fmla="*/ 0 w 87"/>
                    <a:gd name="T3" fmla="*/ 93 h 910"/>
                    <a:gd name="T4" fmla="*/ 0 w 87"/>
                    <a:gd name="T5" fmla="*/ 813 h 910"/>
                    <a:gd name="T6" fmla="*/ 86 w 87"/>
                    <a:gd name="T7" fmla="*/ 909 h 910"/>
                    <a:gd name="T8" fmla="*/ 86 w 87"/>
                    <a:gd name="T9" fmla="*/ 0 h 9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7" h="910">
                      <a:moveTo>
                        <a:pt x="86" y="0"/>
                      </a:moveTo>
                      <a:lnTo>
                        <a:pt x="0" y="93"/>
                      </a:lnTo>
                      <a:lnTo>
                        <a:pt x="0" y="813"/>
                      </a:lnTo>
                      <a:lnTo>
                        <a:pt x="86" y="909"/>
                      </a:lnTo>
                      <a:lnTo>
                        <a:pt x="86" y="0"/>
                      </a:lnTo>
                    </a:path>
                  </a:pathLst>
                </a:custGeom>
                <a:solidFill>
                  <a:srgbClr val="0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75789" name="Freeform 11"/>
                <p:cNvSpPr>
                  <a:spLocks/>
                </p:cNvSpPr>
                <p:nvPr/>
              </p:nvSpPr>
              <p:spPr bwMode="auto">
                <a:xfrm>
                  <a:off x="5386" y="786"/>
                  <a:ext cx="84" cy="3325"/>
                </a:xfrm>
                <a:custGeom>
                  <a:avLst/>
                  <a:gdLst>
                    <a:gd name="T0" fmla="*/ 83 w 84"/>
                    <a:gd name="T1" fmla="*/ 0 h 3325"/>
                    <a:gd name="T2" fmla="*/ 3 w 84"/>
                    <a:gd name="T3" fmla="*/ 109 h 3325"/>
                    <a:gd name="T4" fmla="*/ 0 w 84"/>
                    <a:gd name="T5" fmla="*/ 3233 h 3325"/>
                    <a:gd name="T6" fmla="*/ 83 w 84"/>
                    <a:gd name="T7" fmla="*/ 3324 h 3325"/>
                    <a:gd name="T8" fmla="*/ 83 w 84"/>
                    <a:gd name="T9" fmla="*/ 0 h 33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4" h="3325">
                      <a:moveTo>
                        <a:pt x="83" y="0"/>
                      </a:moveTo>
                      <a:lnTo>
                        <a:pt x="3" y="109"/>
                      </a:lnTo>
                      <a:lnTo>
                        <a:pt x="0" y="3233"/>
                      </a:lnTo>
                      <a:lnTo>
                        <a:pt x="83" y="3324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rgbClr val="0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75786" name="Freeform 12"/>
              <p:cNvSpPr>
                <a:spLocks/>
              </p:cNvSpPr>
              <p:nvPr/>
            </p:nvSpPr>
            <p:spPr bwMode="auto">
              <a:xfrm>
                <a:off x="288" y="4023"/>
                <a:ext cx="5185" cy="88"/>
              </a:xfrm>
              <a:custGeom>
                <a:avLst/>
                <a:gdLst>
                  <a:gd name="T0" fmla="*/ 0 w 5185"/>
                  <a:gd name="T1" fmla="*/ 87 h 88"/>
                  <a:gd name="T2" fmla="*/ 5184 w 5185"/>
                  <a:gd name="T3" fmla="*/ 87 h 88"/>
                  <a:gd name="T4" fmla="*/ 5095 w 5185"/>
                  <a:gd name="T5" fmla="*/ 0 h 88"/>
                  <a:gd name="T6" fmla="*/ 89 w 5185"/>
                  <a:gd name="T7" fmla="*/ 0 h 88"/>
                  <a:gd name="T8" fmla="*/ 0 w 5185"/>
                  <a:gd name="T9" fmla="*/ 87 h 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185" h="88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solidFill>
                <a:srgbClr val="0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75787" name="Rectangle 13"/>
              <p:cNvSpPr>
                <a:spLocks noChangeArrowheads="1"/>
              </p:cNvSpPr>
              <p:nvPr/>
            </p:nvSpPr>
            <p:spPr bwMode="auto">
              <a:xfrm>
                <a:off x="373" y="330"/>
                <a:ext cx="5013" cy="36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</p:grpSp>
      <p:sp>
        <p:nvSpPr>
          <p:cNvPr id="308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614363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080069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0"/>
        <a:buChar char="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ＭＳ Ｐゴシック" charset="-128"/>
                <a:cs typeface="ＭＳ Ｐゴシック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ＭＳ Ｐゴシック" charset="-128"/>
                <a:cs typeface="ＭＳ Ｐゴシック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4836004-CC55-2046-85D1-2522A2FB1019}" type="slidenum"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58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09600"/>
            <a:ext cx="7775575" cy="762000"/>
          </a:xfrm>
          <a:gradFill rotWithShape="0">
            <a:gsLst>
              <a:gs pos="0">
                <a:srgbClr val="800080"/>
              </a:gs>
              <a:gs pos="50000">
                <a:srgbClr val="800080">
                  <a:gamma/>
                  <a:shade val="29804"/>
                  <a:invGamma/>
                </a:srgbClr>
              </a:gs>
              <a:gs pos="100000">
                <a:srgbClr val="800080"/>
              </a:gs>
            </a:gsLst>
            <a:lin ang="5400000" scaled="1"/>
          </a:gradFill>
        </p:spPr>
        <p:txBody>
          <a:bodyPr/>
          <a:lstStyle/>
          <a:p>
            <a:pPr>
              <a:defRPr/>
            </a:pPr>
            <a:r>
              <a:rPr lang="en-US" sz="2600" b="1" dirty="0" err="1" smtClean="0">
                <a:latin typeface="Arial"/>
                <a:cs typeface="Arial"/>
              </a:rPr>
              <a:t>Vorbereitungs</a:t>
            </a:r>
            <a:r>
              <a:rPr lang="en-US" sz="2600" b="1" dirty="0" err="1">
                <a:latin typeface="Arial"/>
                <a:cs typeface="Arial"/>
              </a:rPr>
              <a:t>p</a:t>
            </a:r>
            <a:r>
              <a:rPr lang="en-US" sz="2600" b="1" dirty="0" err="1" smtClean="0">
                <a:latin typeface="Arial"/>
                <a:cs typeface="Arial"/>
              </a:rPr>
              <a:t>rozess</a:t>
            </a:r>
            <a:r>
              <a:rPr lang="en-US" sz="2600" b="1" dirty="0" smtClean="0">
                <a:latin typeface="Arial"/>
                <a:cs typeface="Arial"/>
              </a:rPr>
              <a:t> </a:t>
            </a:r>
            <a:r>
              <a:rPr lang="en-US" sz="2600" b="1" dirty="0" err="1" smtClean="0">
                <a:latin typeface="Arial"/>
                <a:cs typeface="Arial"/>
              </a:rPr>
              <a:t>einer</a:t>
            </a:r>
            <a:r>
              <a:rPr lang="en-US" sz="2600" b="1" dirty="0" smtClean="0">
                <a:latin typeface="Arial"/>
                <a:cs typeface="Arial"/>
              </a:rPr>
              <a:t> </a:t>
            </a:r>
            <a:r>
              <a:rPr lang="en-US" sz="2600" b="1" dirty="0" err="1" smtClean="0">
                <a:latin typeface="Arial"/>
                <a:cs typeface="Arial"/>
              </a:rPr>
              <a:t>Auslegungspredigt</a:t>
            </a:r>
            <a:endParaRPr lang="en-US" sz="2600" b="1" dirty="0">
              <a:latin typeface="Arial"/>
              <a:cs typeface="Arial"/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1843088" y="5029200"/>
            <a:ext cx="1905000" cy="749300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50000">
                <a:srgbClr val="260026"/>
              </a:gs>
              <a:gs pos="100000">
                <a:srgbClr val="800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 useBgFill="1">
        <p:nvSpPr>
          <p:cNvPr id="4100" name="Rectangle 4"/>
          <p:cNvSpPr>
            <a:spLocks noChangeArrowheads="1"/>
          </p:cNvSpPr>
          <p:nvPr/>
        </p:nvSpPr>
        <p:spPr bwMode="auto">
          <a:xfrm>
            <a:off x="611188" y="1447800"/>
            <a:ext cx="7921625" cy="304800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Basierend</a:t>
            </a:r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 auf </a:t>
            </a:r>
            <a:r>
              <a:rPr lang="en-US" sz="1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dem</a:t>
            </a:r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1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Buch</a:t>
            </a:r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 von </a:t>
            </a:r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Ramesh </a:t>
            </a:r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Richard, </a:t>
            </a:r>
            <a:r>
              <a:rPr lang="en-US" sz="1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Vorbereitung</a:t>
            </a:r>
            <a:r>
              <a:rPr lang="en-US" sz="1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1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für</a:t>
            </a:r>
            <a:r>
              <a:rPr lang="en-US" sz="1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1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Auslegungspredigten</a:t>
            </a:r>
            <a:endParaRPr lang="en-US" sz="14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034497" y="5146675"/>
            <a:ext cx="1567736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studieren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1981200" y="4267200"/>
            <a:ext cx="1600200" cy="755650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50000">
                <a:srgbClr val="260026"/>
              </a:gs>
              <a:gs pos="100000">
                <a:srgbClr val="800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5638800" y="4267200"/>
            <a:ext cx="1600200" cy="755650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50000">
                <a:srgbClr val="260026"/>
              </a:gs>
              <a:gs pos="100000">
                <a:srgbClr val="800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486400" y="5022850"/>
            <a:ext cx="1905000" cy="749300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50000">
                <a:srgbClr val="260026"/>
              </a:gs>
              <a:gs pos="100000">
                <a:srgbClr val="800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964093" y="4419600"/>
            <a:ext cx="1671803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Textaufbau</a:t>
            </a:r>
            <a:endParaRPr lang="en-US" sz="2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724128" y="5181600"/>
            <a:ext cx="1481174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predigen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658814" y="4419600"/>
            <a:ext cx="1649490" cy="3513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7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Predigtaufbau</a:t>
            </a:r>
            <a:endParaRPr lang="en-US" sz="17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2444750" y="3359150"/>
            <a:ext cx="749300" cy="901700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50000">
                <a:srgbClr val="260026"/>
              </a:gs>
              <a:gs pos="100000">
                <a:srgbClr val="800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2538730" y="3643313"/>
            <a:ext cx="59311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HT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81934" name="Rectangle 14"/>
          <p:cNvSpPr>
            <a:spLocks noChangeArrowheads="1"/>
          </p:cNvSpPr>
          <p:nvPr/>
        </p:nvSpPr>
        <p:spPr bwMode="auto">
          <a:xfrm>
            <a:off x="6026150" y="3359150"/>
            <a:ext cx="749300" cy="901700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50000">
                <a:srgbClr val="260026"/>
              </a:gs>
              <a:gs pos="100000">
                <a:srgbClr val="800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81935" name="Rectangle 15"/>
          <p:cNvSpPr>
            <a:spLocks noChangeArrowheads="1"/>
          </p:cNvSpPr>
          <p:nvPr/>
        </p:nvSpPr>
        <p:spPr bwMode="auto">
          <a:xfrm>
            <a:off x="2825750" y="2749550"/>
            <a:ext cx="3492500" cy="596900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50000">
                <a:srgbClr val="260026"/>
              </a:gs>
              <a:gs pos="100000">
                <a:srgbClr val="800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6121496" y="3643313"/>
            <a:ext cx="610744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HP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2866561" y="2805113"/>
            <a:ext cx="3426450" cy="4129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1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v</a:t>
            </a:r>
            <a:r>
              <a:rPr lang="en-US" sz="21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erbindendes</a:t>
            </a:r>
            <a:r>
              <a:rPr lang="en-US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Textprinzip</a:t>
            </a:r>
            <a:endParaRPr lang="en-US" sz="21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137707" y="2336800"/>
            <a:ext cx="100828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dirty="0" err="1">
                <a:solidFill>
                  <a:srgbClr val="FDE3B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Gehirn</a:t>
            </a:r>
            <a:endParaRPr lang="en-US" sz="2400" b="1" i="1" dirty="0">
              <a:solidFill>
                <a:srgbClr val="FDE3B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4102100" y="3708400"/>
            <a:ext cx="1079500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dirty="0" err="1">
                <a:solidFill>
                  <a:srgbClr val="FDE3B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Herz</a:t>
            </a:r>
            <a:endParaRPr lang="en-US" sz="2400" b="1" i="1" dirty="0">
              <a:solidFill>
                <a:srgbClr val="FDE3B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3949700" y="4470400"/>
            <a:ext cx="1384300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dirty="0" err="1">
                <a:solidFill>
                  <a:srgbClr val="FDE3B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Skelett</a:t>
            </a:r>
            <a:endParaRPr lang="en-US" sz="2400" b="1" i="1" dirty="0">
              <a:solidFill>
                <a:srgbClr val="FDE3B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4038600" y="5232400"/>
            <a:ext cx="11430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dirty="0" err="1">
                <a:solidFill>
                  <a:srgbClr val="FDE3B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Fleisch</a:t>
            </a:r>
            <a:endParaRPr lang="en-US" sz="2400" b="1" i="1" dirty="0">
              <a:solidFill>
                <a:srgbClr val="FDE3B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81942" name="AutoShape 22"/>
          <p:cNvSpPr>
            <a:spLocks noChangeArrowheads="1"/>
          </p:cNvSpPr>
          <p:nvPr/>
        </p:nvSpPr>
        <p:spPr bwMode="auto">
          <a:xfrm flipH="1">
            <a:off x="3746500" y="4572000"/>
            <a:ext cx="292100" cy="215900"/>
          </a:xfrm>
          <a:prstGeom prst="rightArrow">
            <a:avLst>
              <a:gd name="adj1" fmla="val 50000"/>
              <a:gd name="adj2" fmla="val 6765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81943" name="AutoShape 23"/>
          <p:cNvSpPr>
            <a:spLocks noChangeArrowheads="1"/>
          </p:cNvSpPr>
          <p:nvPr/>
        </p:nvSpPr>
        <p:spPr bwMode="auto">
          <a:xfrm flipH="1">
            <a:off x="3746500" y="5334000"/>
            <a:ext cx="292100" cy="215900"/>
          </a:xfrm>
          <a:prstGeom prst="rightArrow">
            <a:avLst>
              <a:gd name="adj1" fmla="val 50000"/>
              <a:gd name="adj2" fmla="val 6765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81944" name="AutoShape 24"/>
          <p:cNvSpPr>
            <a:spLocks noChangeArrowheads="1"/>
          </p:cNvSpPr>
          <p:nvPr/>
        </p:nvSpPr>
        <p:spPr bwMode="auto">
          <a:xfrm flipH="1">
            <a:off x="3746500" y="3771900"/>
            <a:ext cx="292100" cy="215900"/>
          </a:xfrm>
          <a:prstGeom prst="rightArrow">
            <a:avLst>
              <a:gd name="adj1" fmla="val 50000"/>
              <a:gd name="adj2" fmla="val 6765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81945" name="AutoShape 25"/>
          <p:cNvSpPr>
            <a:spLocks noChangeArrowheads="1"/>
          </p:cNvSpPr>
          <p:nvPr/>
        </p:nvSpPr>
        <p:spPr bwMode="auto">
          <a:xfrm>
            <a:off x="5181600" y="3816350"/>
            <a:ext cx="292100" cy="215900"/>
          </a:xfrm>
          <a:prstGeom prst="rightArrow">
            <a:avLst>
              <a:gd name="adj1" fmla="val 50000"/>
              <a:gd name="adj2" fmla="val 6765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81946" name="AutoShape 26"/>
          <p:cNvSpPr>
            <a:spLocks noChangeArrowheads="1"/>
          </p:cNvSpPr>
          <p:nvPr/>
        </p:nvSpPr>
        <p:spPr bwMode="auto">
          <a:xfrm>
            <a:off x="5181600" y="4578350"/>
            <a:ext cx="292100" cy="215900"/>
          </a:xfrm>
          <a:prstGeom prst="rightArrow">
            <a:avLst>
              <a:gd name="adj1" fmla="val 50000"/>
              <a:gd name="adj2" fmla="val 6765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81947" name="AutoShape 27"/>
          <p:cNvSpPr>
            <a:spLocks noChangeArrowheads="1"/>
          </p:cNvSpPr>
          <p:nvPr/>
        </p:nvSpPr>
        <p:spPr bwMode="auto">
          <a:xfrm>
            <a:off x="5181600" y="5334000"/>
            <a:ext cx="292100" cy="215900"/>
          </a:xfrm>
          <a:prstGeom prst="rightArrow">
            <a:avLst>
              <a:gd name="adj1" fmla="val 50000"/>
              <a:gd name="adj2" fmla="val 6765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2315419" y="1772816"/>
            <a:ext cx="960437" cy="4699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D49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TEXT</a:t>
            </a:r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5580112" y="1772816"/>
            <a:ext cx="1550103" cy="4591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D49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PREDIGT</a:t>
            </a:r>
            <a:endParaRPr lang="en-US" sz="2400" b="1" dirty="0">
              <a:solidFill>
                <a:srgbClr val="D49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519113" y="5486400"/>
            <a:ext cx="1515384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1 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Textauswahl</a:t>
            </a:r>
            <a:endParaRPr lang="en-US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539552" y="5013176"/>
            <a:ext cx="105265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2 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Textaus</a:t>
            </a: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-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wertung</a:t>
            </a:r>
            <a:endParaRPr lang="en-US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595313" y="4348505"/>
            <a:ext cx="1672431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3.1 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Exegetische</a:t>
            </a: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Gliederung</a:t>
            </a:r>
            <a:endParaRPr lang="en-US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683568" y="3501008"/>
            <a:ext cx="1773237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3.2 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Exegetische</a:t>
            </a: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Idee</a:t>
            </a: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/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Aussage</a:t>
            </a:r>
            <a:endParaRPr lang="en-US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827584" y="2764329"/>
            <a:ext cx="216024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4 </a:t>
            </a: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Die 3 “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Entwicklungsfragen</a:t>
            </a: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”</a:t>
            </a:r>
            <a:endParaRPr lang="en-US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2915816" y="2157413"/>
            <a:ext cx="3382335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5 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Gewünschte</a:t>
            </a: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Reaktion</a:t>
            </a: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 des 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Zuhörers</a:t>
            </a:r>
            <a:endParaRPr lang="en-US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6843713" y="3501008"/>
            <a:ext cx="1714813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6 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Hom</a:t>
            </a:r>
            <a:r>
              <a:rPr lang="en-US" altLang="zh-CN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i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letische</a:t>
            </a: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Idee</a:t>
            </a: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/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Aussage</a:t>
            </a:r>
            <a:endParaRPr lang="en-US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7339013" y="4191000"/>
            <a:ext cx="1600271" cy="11669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7 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Homiletische</a:t>
            </a: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Gliederung</a:t>
            </a:r>
            <a:endParaRPr lang="en-US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8 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Klarheit</a:t>
            </a:r>
            <a:endParaRPr lang="en-US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9 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Einleitung</a:t>
            </a:r>
            <a:endParaRPr lang="en-US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&amp; </a:t>
            </a:r>
            <a:r>
              <a:rPr lang="zh-CN" alt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Ａｂｓｃｈｌｕｓｓ</a:t>
            </a:r>
            <a:endParaRPr lang="en-US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7377113" y="5281613"/>
            <a:ext cx="1181413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10 </a:t>
            </a:r>
            <a:r>
              <a:rPr lang="zh-CN" alt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ＭＳＳ</a:t>
            </a: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&amp;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     </a:t>
            </a:r>
            <a:r>
              <a:rPr lang="zh-CN" alt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ｐｒｅｄｉｇｅｎ</a:t>
            </a:r>
            <a:endParaRPr lang="en-US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685800" y="6021388"/>
            <a:ext cx="7924800" cy="303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Der Text in 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Weiß</a:t>
            </a: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zeigt</a:t>
            </a: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10 </a:t>
            </a:r>
            <a:r>
              <a:rPr lang="en-US" sz="1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Schritte</a:t>
            </a: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 von </a:t>
            </a: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Haddon Robinson, </a:t>
            </a:r>
            <a:r>
              <a:rPr lang="en-US" sz="1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b</a:t>
            </a:r>
            <a:r>
              <a:rPr lang="en-US" sz="1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iblisches</a:t>
            </a:r>
            <a:r>
              <a:rPr lang="en-US" sz="1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1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0"/>
                <a:cs typeface="Arial"/>
              </a:rPr>
              <a:t>Predigen</a:t>
            </a:r>
            <a:endParaRPr lang="en-US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81960" name="Text Box 41"/>
          <p:cNvSpPr txBox="1">
            <a:spLocks noChangeArrowheads="1"/>
          </p:cNvSpPr>
          <p:nvPr/>
        </p:nvSpPr>
        <p:spPr bwMode="auto">
          <a:xfrm>
            <a:off x="-76200" y="6521450"/>
            <a:ext cx="92281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66"/>
                </a:solidFill>
                <a:cs typeface="Arial" charset="0"/>
              </a:rPr>
              <a:t>Dr. Rick Griffith, Singapore Bible College  www.biblestudydownloads.com</a:t>
            </a:r>
          </a:p>
        </p:txBody>
      </p:sp>
    </p:spTree>
    <p:extLst>
      <p:ext uri="{BB962C8B-B14F-4D97-AF65-F5344CB8AC3E}">
        <p14:creationId xmlns:p14="http://schemas.microsoft.com/office/powerpoint/2010/main" val="42686037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09600"/>
            <a:ext cx="1905000" cy="792163"/>
          </a:xfrm>
          <a:noFill/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  <a:latin typeface="Arial" charset="0"/>
              </a:rPr>
              <a:t>Black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169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61722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b="1" dirty="0" err="1" smtClean="0">
                <a:solidFill>
                  <a:srgbClr val="FFFFFF"/>
                </a:solidFill>
                <a:latin typeface="Arial" charset="0"/>
              </a:rPr>
              <a:t>Mehr</a:t>
            </a:r>
            <a:r>
              <a:rPr lang="en-US" sz="3200" b="1" dirty="0" smtClean="0">
                <a:solidFill>
                  <a:srgbClr val="FFFFFF"/>
                </a:solidFill>
                <a:latin typeface="Arial" charset="0"/>
              </a:rPr>
              <a:t> Links: </a:t>
            </a:r>
            <a:r>
              <a:rPr lang="en-US" sz="3200" b="1" dirty="0">
                <a:solidFill>
                  <a:srgbClr val="FFFFFF"/>
                </a:solidFill>
                <a:latin typeface="Arial" charset="0"/>
              </a:rPr>
              <a:t>biblestudydownloads.com</a:t>
            </a:r>
            <a:endParaRPr lang="en-US" sz="1100" b="1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29026" name="Picture 1" descr="BSD logo lar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4" t="9731" r="1733" b="3699"/>
          <a:stretch>
            <a:fillRect/>
          </a:stretch>
        </p:blipFill>
        <p:spPr bwMode="auto">
          <a:xfrm>
            <a:off x="668338" y="288925"/>
            <a:ext cx="786447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7" name="Rectangle 1026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700" b="1" dirty="0" err="1" smtClean="0">
                <a:solidFill>
                  <a:srgbClr val="FFFFFF"/>
                </a:solidFill>
                <a:cs typeface="Arial" charset="0"/>
              </a:rPr>
              <a:t>Kostenl</a:t>
            </a:r>
            <a:r>
              <a:rPr lang="de-DE" sz="2700" b="1" dirty="0" smtClean="0">
                <a:solidFill>
                  <a:srgbClr val="FFFFFF"/>
                </a:solidFill>
                <a:cs typeface="Arial" charset="0"/>
              </a:rPr>
              <a:t>öse Präsentationen kann man herunterladen</a:t>
            </a:r>
            <a:r>
              <a:rPr lang="en-US" sz="2700" b="1" dirty="0" smtClean="0">
                <a:solidFill>
                  <a:srgbClr val="FFFFFF"/>
                </a:solidFill>
                <a:cs typeface="Arial" charset="0"/>
              </a:rPr>
              <a:t>!</a:t>
            </a:r>
            <a:endParaRPr lang="en-US" sz="27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2987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ntitled 1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00FF"/>
      </a:accent1>
      <a:accent2>
        <a:srgbClr val="FF8000"/>
      </a:accent2>
      <a:accent3>
        <a:srgbClr val="AAAAB8"/>
      </a:accent3>
      <a:accent4>
        <a:srgbClr val="DADADA"/>
      </a:accent4>
      <a:accent5>
        <a:srgbClr val="FFAAFF"/>
      </a:accent5>
      <a:accent6>
        <a:srgbClr val="E77300"/>
      </a:accent6>
      <a:hlink>
        <a:srgbClr val="00FF00"/>
      </a:hlink>
      <a:folHlink>
        <a:srgbClr val="C0FFFF"/>
      </a:folHlink>
    </a:clrScheme>
    <a:fontScheme name="untitled 1">
      <a:majorFont>
        <a:latin typeface="Times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118</Words>
  <Application>Microsoft Macintosh PowerPoint</Application>
  <PresentationFormat>On-screen Show (4:3)</PresentationFormat>
  <Paragraphs>39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untitled 1</vt:lpstr>
      <vt:lpstr>Default Design</vt:lpstr>
      <vt:lpstr>Vorbereitungsprozess einer Auslegungspredigt</vt:lpstr>
      <vt:lpstr>Black</vt:lpstr>
      <vt:lpstr>Mehr Links: biblestudydownloads.com</vt:lpstr>
    </vt:vector>
  </TitlesOfParts>
  <Company>Singapore Bible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Vorbereitungsprozess einer Auslegungspredigt</dc:title>
  <dc:creator>Rick Griffith</dc:creator>
  <cp:lastModifiedBy>Rick Griffith</cp:lastModifiedBy>
  <cp:revision>2</cp:revision>
  <dcterms:created xsi:type="dcterms:W3CDTF">2015-10-29T05:30:55Z</dcterms:created>
  <dcterms:modified xsi:type="dcterms:W3CDTF">2015-10-29T05:33:16Z</dcterms:modified>
</cp:coreProperties>
</file>